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5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96" r:id="rId14"/>
    <p:sldId id="297" r:id="rId15"/>
    <p:sldId id="298" r:id="rId16"/>
    <p:sldId id="299" r:id="rId17"/>
    <p:sldId id="300" r:id="rId18"/>
    <p:sldId id="301" r:id="rId19"/>
    <p:sldId id="288" r:id="rId20"/>
    <p:sldId id="302" r:id="rId21"/>
    <p:sldId id="303" r:id="rId22"/>
    <p:sldId id="273" r:id="rId23"/>
    <p:sldId id="304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59" r:id="rId32"/>
    <p:sldId id="260" r:id="rId33"/>
    <p:sldId id="261" r:id="rId34"/>
    <p:sldId id="262" r:id="rId35"/>
    <p:sldId id="263" r:id="rId36"/>
    <p:sldId id="264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62BEA-4A6C-4028-926A-374A5DCCF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F4A1E-E465-4DE0-BEFE-2E564F9B5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B9A21-B05E-4C72-A734-EEE41E2A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83ED9-20D6-4757-A1CF-65A20FF0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4B695-2269-402F-B88D-2BEC866B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32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694F-EE47-4D98-875D-38135A61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22749-D9F0-40A6-AC20-4FDE50999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BF81-E6CB-4170-8CCC-9CE38553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C4A63-C1A6-4F48-92ED-7DBF7EEBB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5EA35-FDE8-4451-9833-D4EAD5963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339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CBD4EF-1B5B-4CFC-8A2C-7325AE2BD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191F2-B1EF-4B60-A074-4C1706BC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2DC1C-0AA9-4639-919B-F17F139D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BBF1E-A73B-4C9F-9463-F1BB9AFCD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13E36-F629-4F63-A9D3-5703A971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6425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A81F8-9F23-4A5C-9A42-F44D69635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6CB0CA-23A5-4BFC-9BAC-70C9FCD560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F0142F-EE32-4A60-8729-44530ECA6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BA24-1123-4FB0-B0C2-ED7414AB54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91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E6D69E-626B-47C5-AD30-7C2BCC54B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0E625A-4F74-46A5-9607-7673DF4F80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E8752E-D6D8-40CF-8455-3C69208D9D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B0D44-3F8F-44D5-9253-C0C0C19587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4837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3E1767-8214-4D20-BC49-D89E70AF6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278F7D-DDAE-4EEA-B45A-14CB989436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7B401-E7CB-4613-9F5E-145457358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D1C20-614E-47B9-8627-A35C46E95D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6516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56FBC7-7807-4122-A08E-4157346BA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9E6466-B4E8-49DA-B638-17057A410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8A3F24-A106-40BC-9CF3-2AE507776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6E1E9-646B-4F69-8C15-10EEC0D09F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662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912C25-6E85-4B11-86CD-3B6A4A4F28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240CCF-2CC0-43B0-BF61-D7623DCC67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A3DC0F-EB5D-41FD-8ECB-0397EB949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78FA1-D3F3-4A91-BB81-A2E0008717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095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C566A4-DD22-4F17-BF5C-0771493F6E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0049F6-CFBD-4703-AF6D-1126AB397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126F44-759F-4C9E-940C-578A133305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8D9FB-8B32-4ED6-A0D2-54876F4AAA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6933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1BC73D-41A1-469D-B44C-8F2A2D47E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29BA35-E8BA-4363-857C-AE62936A6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3A3410-45ED-4BC7-929B-044F5267F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6DB2C-E50E-42B4-8EA0-DC2F2786FF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0121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3DE8FE-73A9-468D-BA02-506D1833E4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845155-AF36-465C-89AA-CE9769F3F1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5A2253-37C6-4FD6-9A1F-14243A3846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6C468-9FE3-417F-9814-EF95537E42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67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3A773-1037-4301-8FC4-2754B61F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7A913-85BC-4732-B213-31B08356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8D5A6-139F-4712-A815-59924984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70DC-03C4-46FE-8C46-4FEEEA7A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01C8D-BAB0-4C7D-92C3-88CB7FCA7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7948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262D9B-05B3-4B72-8E2A-E12D5AFE7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AE4B8D-FFF9-4C2D-867D-559F83C11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A057F9-0099-4C8D-AEC6-E6C87EC425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3CADB-F225-4508-BCBC-005209C689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419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6B3418-8AC2-41FC-9557-956101426F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E0B64F-9A5F-4867-B836-EF234FBA6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21A615-1751-45BC-A3AC-B94B55921A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E32D9-6370-4A18-B60D-7C77743E9A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258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E10028-EA65-4AAE-8203-28F669A3F9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8843B5-255F-4919-B4C2-E1DD120B7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F3AD68-9738-4A92-BED7-84D261F9AB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0E790A-5E96-4D42-B22C-25DECF12C0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680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D2B2-1EB3-49C3-B61F-410E98B8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D6C7E-FAE0-41B4-8E28-47517A38B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9F743-37BD-4F84-A6BC-82284E53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36788-C198-40D5-AFA2-4DD01227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E86E-1B5F-4547-9574-D493DDEA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312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1F69-ABEF-40EE-BA29-C9175D53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0425A-3113-4F02-B348-92C953928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3DE14-96E1-4459-93B1-D4319F56C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6B7F3-BDE7-49C8-BDBA-6FA0C25A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87D49-CE8E-4F0C-AD23-F5F80464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B6106-C1C8-4AC1-8717-3577D219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26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398AC-8623-4A2A-967B-A305D99DE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0F866-45E0-40B5-BDD8-230375C59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6E629-56ED-4B63-AC05-158450A39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873EC-3F53-4D11-BCCB-14CBBC29A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2493C-6136-45AD-A9A8-3F73ED469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4B71FA-2C54-4011-8C9E-DC22DAC9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2DA54-0F2A-40CE-8DCB-E16ED4FE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47982D-FC6F-462E-8972-89A4326D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123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706E3-138B-4F37-9BBA-3096AE1F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D99888-E8CA-4943-B91B-BF91BD81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0608E5-E206-41E6-BB6B-AABF3058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3357B-1EB1-4341-AE78-A4D3AAA4A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84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E1952-C9F7-451F-BFA4-311964C6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0D37E-37F5-43A1-9218-4F5C0ACE8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EC37F-A5EA-4B71-B1E1-04FBE1A8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46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34671-8A98-42AF-A439-3C737ABE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BA55F-3B20-48DE-8D78-72D7284ED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FCAE4-77CF-41BD-BAF8-9064DEA5A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F53C1-0315-40EF-BC56-D2D0EC1B0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BE986-61B8-4441-8F3D-68DE8E2F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5C20C-607D-41A5-849F-F0427131B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36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D4E36-74BC-43CF-8D8C-CBB0C97C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E728D5-AB5F-4E47-B6BE-1E1D35BC5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B7745-9FC4-4A3A-BBD1-821516224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FBE38-884D-4D31-85C5-5A32EC9B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1CF79-771E-4420-B79E-7C9E6AF2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640AB-3658-408A-9BC3-593A5518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777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10BC79-BF9E-4643-9CF0-2F36EE5A3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DCFCD-FCC4-498A-B8BC-10278A5C2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9E817-046D-44E2-99FB-E52513720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E54D-90B2-44BC-B295-987805BA53BD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770F0-02C8-413C-A0A2-4D0B3008E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FD9F1-C527-4FD7-B0CB-199C81183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6241-DE4F-420E-9E56-DB898FCAA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01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DB9A8F-8F65-46E8-A06B-2A46A75B9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075FE3-DA89-4558-94AB-E8E68E474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Klepnutím lze upravit styly předlohy textu</a:t>
            </a:r>
          </a:p>
          <a:p>
            <a:pPr lvl="1"/>
            <a:r>
              <a:rPr lang="sk-SK" altLang="en-US"/>
              <a:t>Druhá úroveň</a:t>
            </a:r>
          </a:p>
          <a:p>
            <a:pPr lvl="2"/>
            <a:r>
              <a:rPr lang="sk-SK" altLang="en-US"/>
              <a:t>Třetí úroveň</a:t>
            </a:r>
          </a:p>
          <a:p>
            <a:pPr lvl="3"/>
            <a:r>
              <a:rPr lang="sk-SK" altLang="en-US"/>
              <a:t>Čtvrtá úroveň</a:t>
            </a:r>
          </a:p>
          <a:p>
            <a:pPr lvl="4"/>
            <a:r>
              <a:rPr lang="sk-SK" altLang="en-US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034584-E3FE-451D-B8EC-2CF975B919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B6ABFE4-09D3-4520-B83E-569A6E67A8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9DEAA5D-979A-42A4-8FDC-5A7958B889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Times New Roman" panose="02020603050405020304" pitchFamily="18" charset="0"/>
              </a:defRPr>
            </a:lvl1pPr>
          </a:lstStyle>
          <a:p>
            <a:fld id="{E14223C2-45B6-42A9-92F2-3E68A389DC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931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2B8E-563C-4111-988C-C88D63976B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Pathophysiology of Cardiac Failure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6AB33-032B-450C-9B09-F68C4C27F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Narsingh Verma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6435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398CAF2-6533-4CEE-BD21-C7AF1D221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359" y="661989"/>
            <a:ext cx="707277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General pathomechanisms involved in heart </a:t>
            </a:r>
            <a:endParaRPr lang="sk-SK" sz="2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failure development</a:t>
            </a:r>
            <a:endParaRPr lang="en-GB" sz="24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086D8EC-B46D-4B58-87BD-EB98E6811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2166938"/>
            <a:ext cx="8335963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Cardiac mechanical dysfunction can develop</a:t>
            </a: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as </a:t>
            </a:r>
            <a:endParaRPr lang="sk-SK" sz="24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 </a:t>
            </a: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consequence in preload, contractility and afterload </a:t>
            </a:r>
            <a:endParaRPr lang="sk-SK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disorders</a:t>
            </a:r>
            <a:endParaRPr lang="en-GB" sz="2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7B187647-ED49-4932-BCD5-9B735A97F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550" y="3763963"/>
            <a:ext cx="328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Disorders of preload</a:t>
            </a:r>
            <a:endParaRPr lang="en-GB" sz="2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CA841F27-8332-471A-9F9C-29B1DB3F3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95788"/>
            <a:ext cx="768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</a:t>
            </a:r>
            <a:r>
              <a:rPr lang="sk-SK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preload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length of sarcomere is more than  optimal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 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strength of contraction</a:t>
            </a:r>
            <a:r>
              <a:rPr lang="en-GB" sz="24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lang="en-GB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88CE8C1B-A10F-4018-A722-9EBB3870B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5535614"/>
            <a:ext cx="8164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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preload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length of sarcomere is well below the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opti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mal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 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strength of contraction</a:t>
            </a:r>
            <a:endParaRPr lang="en-GB" sz="2000" b="1">
              <a:solidFill>
                <a:srgbClr val="00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0665952-E104-4D3F-A599-2741DCAAB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46113"/>
            <a:ext cx="8959850" cy="13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Important:</a:t>
            </a: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failing ventricle requires higher end-diastolic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volume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to achieve the same CO that  normal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ventricle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achieves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with lower ventricular volumes</a:t>
            </a:r>
            <a:r>
              <a:rPr lang="en-GB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</a:t>
            </a:r>
            <a:endParaRPr lang="en-GB" sz="20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9DFB584A-087B-4E5C-8032-904729057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0"/>
            <a:ext cx="398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Disorders of contractility</a:t>
            </a:r>
            <a:endParaRPr lang="en-GB" sz="24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C07CDF78-3EE4-4E35-8697-61C84304E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2792413"/>
            <a:ext cx="8626475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the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most forms of heart failure the contractility of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myocardium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is decreased  (ischemia, hypoxia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acidosis,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inflammation, toxins,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metabolic disorders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...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)</a:t>
            </a:r>
            <a:r>
              <a:rPr lang="en-GB" sz="2400" b="1">
                <a:solidFill>
                  <a:srgbClr val="000000"/>
                </a:solidFill>
                <a:latin typeface="Tahoma" panose="020B0604030504040204" pitchFamily="34" charset="0"/>
              </a:rPr>
              <a:t>   </a:t>
            </a:r>
            <a:endParaRPr lang="en-GB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2DD87E98-221D-41A2-8C05-8C4C02F7A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4340225"/>
            <a:ext cx="515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Arial Unicode MS" pitchFamily="34" charset="-128"/>
                <a:cs typeface="Arial Unicode MS" pitchFamily="34" charset="-128"/>
              </a:rPr>
              <a:t>Disorders of afterload</a:t>
            </a:r>
            <a:r>
              <a:rPr lang="sk-SK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due to:</a:t>
            </a:r>
            <a:endParaRPr lang="en-GB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DD674BBA-756D-41A0-A8A5-38E9FB2BE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4800600"/>
            <a:ext cx="716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fluid retention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in the body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 increased blood volume</a:t>
            </a:r>
            <a:endParaRPr lang="sk-SK" sz="2000" b="1">
              <a:solidFill>
                <a:srgbClr val="000000"/>
              </a:solidFill>
              <a:latin typeface="Tahoma" panose="020B0604030504040204" pitchFamily="34" charset="0"/>
              <a:sym typeface="Symbol" pitchFamily="18" charset="2"/>
            </a:endParaRP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269652A2-ECE4-478B-BA9F-DDDAE2C1F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100" y="5367338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sk-SK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arterial resistance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70328FE2-A2CE-4462-A133-525AAA8BE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6" y="5976938"/>
            <a:ext cx="484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valvular heart diseases ( stenosis</a:t>
            </a:r>
            <a:r>
              <a:rPr lang="en-GB" sz="20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)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E1FCF5CE-5899-4A6F-A2A9-B3EDEF1F3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39" y="998539"/>
            <a:ext cx="8410575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en-US" sz="2400" b="1">
                <a:solidFill>
                  <a:srgbClr val="00FFFF"/>
                </a:solidFill>
              </a:rPr>
              <a:t>Characteristic features of systolic dysfunction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400" b="1">
                <a:solidFill>
                  <a:srgbClr val="00FFFF"/>
                </a:solidFill>
              </a:rPr>
              <a:t>(systolic failure)</a:t>
            </a:r>
          </a:p>
          <a:p>
            <a:pPr eaLnBrk="0" fontAlgn="base" hangingPunct="0">
              <a:lnSpc>
                <a:spcPct val="19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•</a:t>
            </a:r>
            <a:r>
              <a:rPr lang="sk-SK" altLang="en-US" sz="2000" b="1">
                <a:solidFill>
                  <a:srgbClr val="FFFF00"/>
                </a:solidFill>
              </a:rPr>
              <a:t> ventricular dilatation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•</a:t>
            </a:r>
            <a:r>
              <a:rPr lang="sk-SK" altLang="en-US" sz="2000" b="1">
                <a:solidFill>
                  <a:srgbClr val="FFFF00"/>
                </a:solidFill>
              </a:rPr>
              <a:t> reducing ventricular contractility </a:t>
            </a:r>
            <a:r>
              <a:rPr lang="sk-SK" altLang="en-US" sz="2000" b="1">
                <a:solidFill>
                  <a:srgbClr val="00FF00"/>
                </a:solidFill>
              </a:rPr>
              <a:t>(either generalized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00FF00"/>
                </a:solidFill>
              </a:rPr>
              <a:t>   or localized)</a:t>
            </a:r>
          </a:p>
          <a:p>
            <a:pPr eaLnBrk="0" fontAlgn="base" hangingPunct="0">
              <a:lnSpc>
                <a:spcPct val="21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•</a:t>
            </a:r>
            <a:r>
              <a:rPr lang="sk-SK" altLang="en-US" sz="2000" b="1">
                <a:solidFill>
                  <a:srgbClr val="FFFF00"/>
                </a:solidFill>
              </a:rPr>
              <a:t> diminished ejection fraction </a:t>
            </a:r>
            <a:r>
              <a:rPr lang="sk-SK" altLang="en-US" sz="2000" b="1">
                <a:solidFill>
                  <a:srgbClr val="00FF00"/>
                </a:solidFill>
              </a:rPr>
              <a:t>(i.e. that fraction of end-diastolic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00FF00"/>
                </a:solidFill>
              </a:rPr>
              <a:t>   blood volume ejected from the ventricle during each systolic 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00FF00"/>
                </a:solidFill>
              </a:rPr>
              <a:t>   contraction – less then 45%)</a:t>
            </a:r>
          </a:p>
          <a:p>
            <a:pPr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•</a:t>
            </a:r>
            <a:r>
              <a:rPr lang="sk-SK" altLang="en-US" sz="2000" b="1">
                <a:solidFill>
                  <a:srgbClr val="FFFF00"/>
                </a:solidFill>
              </a:rPr>
              <a:t> in failing hearts, the LV end-diastolic volume (or pressure)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</a:rPr>
              <a:t>   may increse as the stroke volume (or CO) decreases</a:t>
            </a:r>
            <a:endParaRPr lang="en-GB" altLang="en-US" sz="20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E7055C2F-C3E5-4DCB-BCD4-C61460ABA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4" y="1096964"/>
            <a:ext cx="8078787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en-US" sz="2400" b="1">
                <a:solidFill>
                  <a:srgbClr val="00FFFF"/>
                </a:solidFill>
              </a:rPr>
              <a:t>Characteristic features of diastolic dysfunctions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en-US" sz="2400" b="1">
                <a:solidFill>
                  <a:srgbClr val="00FFFF"/>
                </a:solidFill>
              </a:rPr>
              <a:t>(diastolic failure)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altLang="en-US" sz="2800" b="1">
              <a:solidFill>
                <a:srgbClr val="00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•</a:t>
            </a:r>
            <a:r>
              <a:rPr lang="sk-SK" altLang="en-US" sz="2000" b="1">
                <a:solidFill>
                  <a:srgbClr val="FFFF00"/>
                </a:solidFill>
              </a:rPr>
              <a:t> ventricular cavity size is normal or smaller than normal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altLang="en-US" sz="2000" b="1">
              <a:solidFill>
                <a:srgbClr val="FFFF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•</a:t>
            </a:r>
            <a:r>
              <a:rPr lang="sk-SK" altLang="en-US" sz="2000" b="1">
                <a:solidFill>
                  <a:srgbClr val="FFFF00"/>
                </a:solidFill>
              </a:rPr>
              <a:t> myocardial contractility is normal or hyperdynamic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altLang="en-US" sz="2000" b="1">
              <a:solidFill>
                <a:srgbClr val="FFFF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•</a:t>
            </a:r>
            <a:r>
              <a:rPr lang="sk-SK" altLang="en-US" sz="2000" b="1">
                <a:solidFill>
                  <a:srgbClr val="FFFF00"/>
                </a:solidFill>
              </a:rPr>
              <a:t> ejection fraction is normal (</a:t>
            </a:r>
            <a:r>
              <a:rPr lang="sk-SK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&gt;</a:t>
            </a:r>
            <a:r>
              <a:rPr lang="sk-SK" altLang="en-US" sz="2000" b="1">
                <a:solidFill>
                  <a:srgbClr val="FFFF00"/>
                </a:solidFill>
              </a:rPr>
              <a:t>50%) or supranormal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altLang="en-US" sz="2000" b="1">
              <a:solidFill>
                <a:srgbClr val="FFFF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•</a:t>
            </a:r>
            <a:r>
              <a:rPr lang="sk-SK" altLang="en-US" sz="2000" b="1">
                <a:solidFill>
                  <a:srgbClr val="FFFF00"/>
                </a:solidFill>
              </a:rPr>
              <a:t> ventricle is usually hypertrophied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altLang="en-US" sz="2000" b="1">
              <a:solidFill>
                <a:srgbClr val="FFFF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  <a:cs typeface="Tahoma" panose="020B0604030504040204" pitchFamily="34" charset="0"/>
              </a:rPr>
              <a:t>•</a:t>
            </a:r>
            <a:r>
              <a:rPr lang="sk-SK" altLang="en-US" sz="2000" b="1">
                <a:solidFill>
                  <a:srgbClr val="FFFF00"/>
                </a:solidFill>
              </a:rPr>
              <a:t> ventricle is filling slowly in early diastole (during the period </a:t>
            </a:r>
          </a:p>
          <a:p>
            <a:pPr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000" b="1">
                <a:solidFill>
                  <a:srgbClr val="FFFF00"/>
                </a:solidFill>
              </a:rPr>
              <a:t>   of passive filling)</a:t>
            </a:r>
          </a:p>
          <a:p>
            <a:pPr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altLang="en-US" sz="2400" b="1">
                <a:solidFill>
                  <a:srgbClr val="FFFF00"/>
                </a:solidFill>
                <a:sym typeface="Symbol" panose="05050102010706020507" pitchFamily="18" charset="2"/>
              </a:rPr>
              <a:t> </a:t>
            </a:r>
            <a:r>
              <a:rPr lang="sk-SK" altLang="en-US" sz="2000" b="1">
                <a:solidFill>
                  <a:srgbClr val="FFFF00"/>
                </a:solidFill>
                <a:sym typeface="Symbol" panose="05050102010706020507" pitchFamily="18" charset="2"/>
              </a:rPr>
              <a:t>end-diastolic ventricular pressure is increased</a:t>
            </a:r>
            <a:endParaRPr lang="sk-SK" altLang="en-US" sz="2400" b="1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BCDDBDC-8DA0-46C3-B3A2-B8EF4D3CE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1" y="307976"/>
            <a:ext cx="5337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Causes of heart pump failure</a:t>
            </a:r>
            <a:endParaRPr lang="en-GB" sz="28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26ACFEBD-91C5-4DA7-AB93-5599A608B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451" y="1138238"/>
            <a:ext cx="58197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itchFamily="34" charset="-128"/>
                <a:cs typeface="Arial Unicode MS" pitchFamily="34" charset="-128"/>
              </a:rPr>
              <a:t>A. MECHANICAL ABNORMALITIES</a:t>
            </a:r>
            <a:endParaRPr lang="en-GB" sz="2400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971B5E3E-D15A-42BB-8930-E43B6B9F1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1892300"/>
            <a:ext cx="425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1. Increased pressure load</a:t>
            </a:r>
            <a:endParaRPr lang="en-GB" sz="2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F2941388-6389-4399-B3A7-43FE80153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384426"/>
            <a:ext cx="610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c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entral (aortic stenosis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 aortic coarctation...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)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56FFF6C5-77CB-4F10-A797-E843752DF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738" y="2816226"/>
            <a:ext cx="4900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eripheral (systemic hypertension)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C2FE1DD3-8A4B-4A9D-AC4A-F7EFDCF2F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3332163"/>
            <a:ext cx="413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2. Increased  volume load</a:t>
            </a:r>
            <a:endParaRPr lang="en-GB" sz="2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BE56919D-CD9D-466F-8B23-0574AB83A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749676"/>
            <a:ext cx="3810000" cy="752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valvular regurgitation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latin typeface="Tahoma" panose="020B0604030504040204" pitchFamily="34" charset="0"/>
              </a:rPr>
              <a:t>– hypervolemia</a:t>
            </a:r>
            <a:r>
              <a:rPr lang="sk-SK" sz="2000" b="1">
                <a:solidFill>
                  <a:srgbClr val="000000"/>
                </a:solidFill>
                <a:latin typeface="Tahoma" panose="020B0604030504040204" pitchFamily="34" charset="0"/>
              </a:rPr>
              <a:t>  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4DB07ECE-F676-4314-BCAB-8498AE4B5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4916488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3. Obstruction to ventricular filling</a:t>
            </a:r>
            <a:endParaRPr lang="en-GB" sz="2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EEC9CCA9-3FB3-4103-83C2-DD8015626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5257800"/>
            <a:ext cx="2660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valvular stenosis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414D124A-E1FB-40DC-913A-8670D9D1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5715000"/>
            <a:ext cx="331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</a:t>
            </a: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pericardial restriction</a:t>
            </a:r>
            <a:r>
              <a:rPr lang="en-GB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3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50E8004-6D95-4054-A7F3-4F8E14143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47675"/>
            <a:ext cx="4102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B. MYOCARDIAL DAMAGE</a:t>
            </a:r>
            <a:endParaRPr lang="en-GB" sz="2400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FFE51D4C-A33B-4E7D-BEDF-230774E1F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171575"/>
            <a:ext cx="176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1. Primary</a:t>
            </a:r>
            <a:endParaRPr lang="en-GB" sz="2400" b="1">
              <a:solidFill>
                <a:srgbClr val="CCFF99"/>
              </a:solidFill>
              <a:latin typeface="Tahoma" panose="020B0604030504040204" pitchFamily="34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9F989747-47DB-4A15-8BDC-494737B7D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1663701"/>
            <a:ext cx="2587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a)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ardiomyopathy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4A78B767-5D52-4799-B38E-31423B53D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2168526"/>
            <a:ext cx="2024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b)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yocarditis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D05A0AF1-68E2-490B-8877-821A1D270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744789"/>
            <a:ext cx="322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c)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oxicity (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e.g.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alcohol)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8160CDDD-6D14-42CC-B354-0BA0B5EE5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026" y="3319464"/>
            <a:ext cx="6691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d)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etabolic abnormalities (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e.g.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hyperthyreoidism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)</a:t>
            </a:r>
            <a:endParaRPr lang="en-GB" sz="20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978D49FA-F831-4ACD-920F-C53AA02FA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6" y="4124325"/>
            <a:ext cx="216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2. Secondary</a:t>
            </a:r>
            <a:endParaRPr lang="en-GB" sz="2400" b="1">
              <a:solidFill>
                <a:srgbClr val="CCFF99"/>
              </a:solidFill>
              <a:latin typeface="Tahoma" panose="020B0604030504040204" pitchFamily="34" charset="0"/>
            </a:endParaRP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93265563-7287-4900-B318-DCE671BDE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6" y="4760914"/>
            <a:ext cx="674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a)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xygen deprivation (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e.g.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coronary heart disease)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6E488D89-9A1D-4E9E-B800-53A25A762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5337176"/>
            <a:ext cx="775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b)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nflammation (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e.g. due to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increased metabolic demands)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6109DD43-CB33-44EF-A866-5637895C3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5911851"/>
            <a:ext cx="461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c)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hronic obstructive lung disease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898E4DAF-9799-47BA-81EC-3ED4F66C0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461963"/>
            <a:ext cx="7815263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Pathomechanisms involved in heart failure</a:t>
            </a:r>
            <a:endParaRPr lang="en-GB" sz="2400" b="1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ECA3CC58-7F3A-4469-9121-A670A485B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0" y="1100138"/>
            <a:ext cx="798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A. Pathomechanisms involved in myocardial failure</a:t>
            </a:r>
            <a:endParaRPr lang="en-GB" sz="2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0B953C27-F8F4-4C2D-839B-73BE1E8D8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4" y="1803400"/>
            <a:ext cx="7177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GB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Damage of cardiomyocytes</a:t>
            </a:r>
            <a:r>
              <a:rPr lang="en-GB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GB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</a:t>
            </a:r>
            <a:r>
              <a:rPr lang="en-GB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GB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</a:t>
            </a:r>
            <a:r>
              <a:rPr lang="en-GB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contractility,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                                            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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compliance</a:t>
            </a:r>
            <a:endParaRPr lang="en-GB" sz="20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DEEEBFC6-ED9F-47FB-BCEA-34420B704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40000"/>
            <a:ext cx="248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Consequences:</a:t>
            </a:r>
            <a:endParaRPr lang="en-GB" sz="2400" b="1">
              <a:solidFill>
                <a:srgbClr val="00FFFF"/>
              </a:solidFill>
              <a:latin typeface="Tahoma" panose="020B0604030504040204" pitchFamily="34" charset="0"/>
            </a:endParaRP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E1B064DB-FAA5-4684-8D00-5D61D4C20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2960689"/>
            <a:ext cx="5421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defect in ATP production and utilisation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34D94D22-DA26-4760-A73B-84723280E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392489"/>
            <a:ext cx="430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changes in contractile proteins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033DE858-F092-4DC4-BDEC-61E169FF0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526" y="3895726"/>
            <a:ext cx="6276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uncoupling of excitation – contraction process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0914665F-2A41-41FE-A0BB-03ECA4CB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400551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number of cardiomyocytes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07E8B859-A7C8-473F-8119-35FE48F36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4959351"/>
            <a:ext cx="7558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impairment relaxation of cardiomyocytes with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decrease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compliance of myocardium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38EF9934-EDC1-4C01-989B-2FD15A0CA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775326"/>
            <a:ext cx="8210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impaired of sympato-adrenal system (SAS)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number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of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</a:t>
            </a:r>
            <a:r>
              <a:rPr lang="en-GB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1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-adrenergic receptors on the surface of  cardiomycytes</a:t>
            </a: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utoUpdateAnimBg="0"/>
      <p:bldP spid="15370" grpId="0" autoUpdateAnimBg="0"/>
      <p:bldP spid="15371" grpId="0" autoUpdateAnimBg="0"/>
      <p:bldP spid="153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E6B81C6C-4641-4778-8AF4-82D73BC8F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590551"/>
            <a:ext cx="77476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2. Changes of neurohumoral control of the heart </a:t>
            </a:r>
            <a:endParaRPr lang="sk-SK" sz="24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</a:t>
            </a:r>
            <a:r>
              <a:rPr lang="en-GB" sz="24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function</a:t>
            </a:r>
            <a:endParaRPr lang="en-GB" sz="2400" b="1">
              <a:solidFill>
                <a:srgbClr val="00FF00"/>
              </a:solidFill>
              <a:latin typeface="Tahoma" panose="020B0604030504040204" pitchFamily="34" charset="0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81BB87B6-586A-46C7-B927-A071947BA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1682750"/>
            <a:ext cx="7740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26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Physiology: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itchFamily="34" charset="0"/>
              </a:rPr>
              <a:t>•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SNS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contractili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ty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              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HR</a:t>
            </a:r>
          </a:p>
          <a:p>
            <a:pPr lvl="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                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activ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ity of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physiologic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pacemakers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2524BE02-E978-47EE-A504-87B820268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333751"/>
            <a:ext cx="8686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Mechanism: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sympathetic activity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cAMP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endParaRPr lang="en-GB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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 </a:t>
            </a:r>
            <a:r>
              <a:rPr lang="en-GB" sz="2000" b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++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</a:t>
            </a:r>
            <a:r>
              <a:rPr lang="sk-SK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i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contractility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              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sympathetic activity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influence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of parasympathetic system on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the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heart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1FA78A79-C634-42E4-9E2F-E8D430C21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46700"/>
            <a:ext cx="808355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itchFamily="34" charset="0"/>
              </a:rPr>
              <a:t>•</a:t>
            </a:r>
            <a:r>
              <a:rPr lang="sk-SK" sz="26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Pathophysiology: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normal neurohumoral control is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changed and creation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of pathologic</a:t>
            </a:r>
            <a:endParaRPr lang="en-GB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   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neurohumoral mechanisms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are present</a:t>
            </a:r>
            <a:r>
              <a:rPr lang="en-GB" sz="20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  <p:bldP spid="16389" grpId="0" autoUpdateAnimBg="0"/>
      <p:bldP spid="1639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fig">
            <a:extLst>
              <a:ext uri="{FF2B5EF4-FFF2-40B4-BE49-F238E27FC236}">
                <a16:creationId xmlns:a16="http://schemas.microsoft.com/office/drawing/2014/main" id="{20CEFC92-1094-4E25-80FC-CED7D388A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620713"/>
            <a:ext cx="8610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>
            <a:extLst>
              <a:ext uri="{FF2B5EF4-FFF2-40B4-BE49-F238E27FC236}">
                <a16:creationId xmlns:a16="http://schemas.microsoft.com/office/drawing/2014/main" id="{A1031FA3-6B8E-4B31-91C6-D54ED089B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800" y="3484563"/>
            <a:ext cx="1009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Endothelin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3A1FCC4E-DA2C-45E6-AFA7-F908144DD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964" y="2492376"/>
            <a:ext cx="12414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Nitric oxyde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Bradykinin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3E0A9CF3-140C-4284-9BE2-8C3389EB3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6" y="4692650"/>
            <a:ext cx="227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Pro-proliferative effects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E81F889B-4B00-455B-8CD9-D5008F017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4692650"/>
            <a:ext cx="2328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Anti-proliferative effects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75E346D-67F3-4CB5-B54E-AAD17A6D3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573089"/>
            <a:ext cx="898675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Chronic  heart failure (CHF) is characterized by an imbalance of </a:t>
            </a:r>
            <a:endParaRPr lang="sk-SK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neurohumoral  adaptive mechanisms with a net results of excessive </a:t>
            </a:r>
            <a:endParaRPr lang="sk-SK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vasoconstriction and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salt and water retention</a:t>
            </a:r>
            <a:r>
              <a:rPr lang="en-GB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endParaRPr lang="en-GB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0C95425-BDD7-4F76-981B-128BC4BE1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1827213"/>
            <a:ext cx="567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Catecholamines :</a:t>
            </a:r>
            <a:r>
              <a:rPr lang="en-GB" sz="24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 concentration in blood :</a:t>
            </a:r>
            <a:endParaRPr lang="en-GB" sz="2000" b="1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41CFA5C8-E374-4A07-8161-55E0078D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2286000"/>
            <a:ext cx="850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norepinephrin – 2-3x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higher at the rest than in healthy subjects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A8760B1B-90A1-4082-98DC-058B1E84A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8" y="2852739"/>
            <a:ext cx="72056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circulating norepinephrin is increased much more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during equal load in patients suffering from CHF than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healthy subject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848F0F03-B538-4CB4-9D84-59C0C8F37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3933825"/>
            <a:ext cx="7242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number of beta 1 – adrenergic receptors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 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sensitivity of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cardiomyocytes to catecholamines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 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contractility</a:t>
            </a:r>
            <a:r>
              <a:rPr lang="en-GB" sz="20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1A535488-5E6B-42F7-A281-CC1AF7EA0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300663"/>
            <a:ext cx="656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System rennin – angiotensin – aldosteron</a:t>
            </a:r>
            <a:endParaRPr lang="en-GB" sz="2400" b="1">
              <a:solidFill>
                <a:srgbClr val="CCFF99"/>
              </a:solidFill>
              <a:latin typeface="Tahoma" panose="020B0604030504040204" pitchFamily="34" charset="0"/>
            </a:endParaRP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0345F648-6D4D-478E-807A-960D2D49B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5876926"/>
            <a:ext cx="839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eart failure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CO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kidney perfusion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stim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.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RAA system</a:t>
            </a: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556F5-B366-4202-944E-2D8960C3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Definition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08C55-741C-4622-839E-27AD84562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   It is the pathophysiological process in which the heart as a pump is unable to meet the metabolic requirements of the tissue for oxygen  and substrates despite the venous return to heart is either normal or increased</a:t>
            </a:r>
          </a:p>
          <a:p>
            <a:r>
              <a:rPr lang="en-US" dirty="0"/>
              <a:t>Failure of Heart to function adequately </a:t>
            </a:r>
          </a:p>
          <a:p>
            <a:r>
              <a:rPr lang="en-US" dirty="0"/>
              <a:t>Pumping ability is inadequate </a:t>
            </a:r>
          </a:p>
          <a:p>
            <a:r>
              <a:rPr lang="en-US" dirty="0"/>
              <a:t>May be due to impaired  contractile power </a:t>
            </a:r>
          </a:p>
          <a:p>
            <a:r>
              <a:rPr lang="en-US" dirty="0"/>
              <a:t>Ventricular failure </a:t>
            </a:r>
          </a:p>
          <a:p>
            <a:r>
              <a:rPr lang="en-US" dirty="0"/>
              <a:t>Right, left or both </a:t>
            </a:r>
          </a:p>
          <a:p>
            <a:r>
              <a:rPr lang="en-US" dirty="0"/>
              <a:t>Acute  as in Myocardial Infarction </a:t>
            </a:r>
          </a:p>
          <a:p>
            <a:r>
              <a:rPr lang="en-US" dirty="0"/>
              <a:t> Chronic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6779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79C28687-6152-4341-AE53-14961D376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523875"/>
            <a:ext cx="18780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Important:</a:t>
            </a:r>
            <a:endParaRPr lang="en-GB" sz="24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DF798DC-6DC8-4394-A378-377E7A4C7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4" y="1376364"/>
            <a:ext cx="81629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0033CC"/>
                </a:solidFill>
              </a:rPr>
              <a:t>Catecholamines and system RAA = compensatory</a:t>
            </a:r>
            <a:r>
              <a:rPr lang="sk-SK" altLang="en-US" sz="2000" b="1">
                <a:solidFill>
                  <a:srgbClr val="0033CC"/>
                </a:solidFill>
              </a:rPr>
              <a:t> </a:t>
            </a:r>
            <a:r>
              <a:rPr lang="en-GB" altLang="en-US" sz="2000" b="1">
                <a:solidFill>
                  <a:srgbClr val="0033CC"/>
                </a:solidFill>
              </a:rPr>
              <a:t>mechanisms</a:t>
            </a:r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9D436132-D649-40F8-B1F1-B560EA3A39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1981200"/>
            <a:ext cx="990600" cy="609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C0AE95A9-439F-4C53-BA20-6A61587CA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955800"/>
            <a:ext cx="762000" cy="609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F86DDD4B-3361-4288-B357-868825330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2636839"/>
            <a:ext cx="41973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heart function and arterial</a:t>
            </a:r>
            <a:r>
              <a:rPr lang="en-GB" sz="2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BP</a:t>
            </a:r>
            <a:endParaRPr lang="en-GB" sz="2000" b="1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52D0A964-119B-418E-873C-A4E59B22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088" y="3686176"/>
            <a:ext cx="8023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The role of angiotensin II in development of heart </a:t>
            </a:r>
            <a:endParaRPr lang="sk-SK" sz="2400" b="1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failure</a:t>
            </a:r>
            <a:endParaRPr lang="en-GB" sz="2400" b="1">
              <a:solidFill>
                <a:srgbClr val="CCFF99"/>
              </a:solidFill>
              <a:latin typeface="Tahoma" panose="020B0604030504040204" pitchFamily="34" charset="0"/>
            </a:endParaRP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A0BACF0B-8F90-427F-82DC-8665BCC41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6" y="4545014"/>
            <a:ext cx="607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vasoconstriction (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mainly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 resistant vesels)</a:t>
            </a:r>
            <a:endParaRPr lang="en-GB" sz="20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035DE534-CBBE-4C12-A4CF-791E65CC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4" y="5119689"/>
            <a:ext cx="4656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retention of Na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blood volume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59953680-073F-4DBB-AAED-753809868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653088"/>
            <a:ext cx="8167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releasing of arginin – vasopresin peptide (AVP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</a:t>
            </a:r>
            <a:r>
              <a:rPr lang="sk-SK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antidiuretic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hormon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)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from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neurohypophysis</a:t>
            </a:r>
            <a:r>
              <a:rPr lang="en-GB" sz="20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  <p:bldP spid="18439" grpId="0" animBg="1" autoUpdateAnimBg="0"/>
      <p:bldP spid="18440" grpId="0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8544672-6038-40F9-8C05-2C257449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1" y="1628776"/>
            <a:ext cx="6143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sensitivity of vessel wall to norepinephrine</a:t>
            </a:r>
            <a:r>
              <a:rPr lang="en-GB" sz="20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7B2D4694-B8F4-434A-8E05-2AA9F4BC6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05038"/>
            <a:ext cx="7327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mitogenic effect on smooth muscles in vessels and on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cardiomyocytes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in the heart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hypertrophy</a:t>
            </a:r>
            <a:endParaRPr lang="en-GB" sz="20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32F6BF92-96CE-446A-9CF8-7425C2B3F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6" y="4111626"/>
            <a:ext cx="588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constriction of vas efferens (in glomerulus)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86B59709-1F1B-4B86-893C-C73BDCED4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699000"/>
            <a:ext cx="303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sensation of thirst</a:t>
            </a:r>
            <a:r>
              <a:rPr lang="en-GB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A8132502-6006-4A1E-AE80-D37972DC6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08614"/>
            <a:ext cx="612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secretion  of aldosteron from adrenal gland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8BA48F78-0117-4073-A1DC-4C249E357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5995988"/>
            <a:ext cx="711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mesangial conctraction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glomerular filtration rate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ED4AB313-1681-41FC-BC1A-BCD3BA363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576" y="623888"/>
            <a:ext cx="83931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facilitation of norepinephrine  releas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from sympathetic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nerve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endings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8DEC4176-2230-4AEB-A977-52DD6017F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3" y="3201988"/>
            <a:ext cx="6896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mitogenic effect on fibrocytes in vessel wall and in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  myocardium</a:t>
            </a:r>
            <a:r>
              <a:rPr lang="sk-SK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1" grpId="0" autoUpdateAnimBg="0"/>
      <p:bldP spid="19462" grpId="0" autoUpdateAnimBg="0"/>
      <p:bldP spid="19463" grpId="0" autoUpdateAnimBg="0"/>
      <p:bldP spid="1946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>
            <a:extLst>
              <a:ext uri="{FF2B5EF4-FFF2-40B4-BE49-F238E27FC236}">
                <a16:creationId xmlns:a16="http://schemas.microsoft.com/office/drawing/2014/main" id="{D69F6B49-73A2-44D5-948B-A73FEE9B7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1001713"/>
            <a:ext cx="6551612" cy="487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4" name="Text Box 6">
            <a:extLst>
              <a:ext uri="{FF2B5EF4-FFF2-40B4-BE49-F238E27FC236}">
                <a16:creationId xmlns:a16="http://schemas.microsoft.com/office/drawing/2014/main" id="{E05B9290-5525-4F37-A1B7-097987395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8238" y="246063"/>
            <a:ext cx="546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Pathogenesis of heart failure</a:t>
            </a:r>
            <a:r>
              <a:rPr lang="sk-SK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7414E59B-7F46-4A07-994C-20029F99E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9338" y="6446838"/>
            <a:ext cx="2513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Douglas L. Mann, 2004</a:t>
            </a:r>
          </a:p>
        </p:txBody>
      </p:sp>
      <p:sp>
        <p:nvSpPr>
          <p:cNvPr id="48136" name="Text Box 8">
            <a:extLst>
              <a:ext uri="{FF2B5EF4-FFF2-40B4-BE49-F238E27FC236}">
                <a16:creationId xmlns:a16="http://schemas.microsoft.com/office/drawing/2014/main" id="{28733F58-C350-44A7-96BE-401F061BA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51" y="1139825"/>
            <a:ext cx="26130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Index event</a:t>
            </a:r>
            <a:r>
              <a:rPr lang="sk-SK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– primary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cause of heart damage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k-SK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k-SK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Secondary damage</a:t>
            </a:r>
            <a:r>
              <a:rPr lang="sk-SK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–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remodeling</a:t>
            </a:r>
          </a:p>
        </p:txBody>
      </p:sp>
      <p:sp>
        <p:nvSpPr>
          <p:cNvPr id="48137" name="Text Box 9">
            <a:extLst>
              <a:ext uri="{FF2B5EF4-FFF2-40B4-BE49-F238E27FC236}">
                <a16:creationId xmlns:a16="http://schemas.microsoft.com/office/drawing/2014/main" id="{ED064B37-ED68-4C93-A545-C6D9CB3F5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3084514"/>
            <a:ext cx="28590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Adrenergic, RAA,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cytokine systems are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involved in the remodeling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65F65558-F0B0-4956-865B-240D7C256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704851"/>
            <a:ext cx="7526338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Pathophysiology of diastolic heart failure</a:t>
            </a:r>
            <a:endParaRPr lang="en-GB" sz="2400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DA2EA11D-206D-409D-B722-8B7DAA69E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6" y="2055813"/>
            <a:ext cx="841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  <a:defRPr/>
            </a:pPr>
            <a:r>
              <a:rPr lang="sk-SK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systolic heart failure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=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failure of ejecting function of the heart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0629A0D8-5451-45E5-9514-40F0BC43E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8" y="2970214"/>
            <a:ext cx="77009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  <a:defRPr/>
            </a:pP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diastolic heart failure</a:t>
            </a: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= 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failure of filling the ventricles,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resistance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to filling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of ventricles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100B5DE0-923E-4104-B965-813428FBD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8" y="5516563"/>
            <a:ext cx="7708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But,</a:t>
            </a:r>
            <a:r>
              <a:rPr lang="en-GB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w</a:t>
            </a:r>
            <a:r>
              <a:rPr lang="en-GB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hich of the cardiac cycle is</a:t>
            </a:r>
            <a:r>
              <a:rPr lang="sk-SK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real</a:t>
            </a:r>
            <a:r>
              <a:rPr lang="en-GB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diastole ?</a:t>
            </a: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endParaRPr lang="en-GB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771837E1-F274-4D89-A441-84E4F2B61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4508500"/>
            <a:ext cx="819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en-US" sz="2400" b="1">
                <a:solidFill>
                  <a:srgbClr val="FFFF00"/>
                </a:solidFill>
              </a:rPr>
              <a:t>Diastolic failure is a widely recognized clinical entity</a:t>
            </a:r>
            <a:endParaRPr lang="en-GB" altLang="en-US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DC9F6CDD-C190-4F64-98C7-A2658D13A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595313"/>
            <a:ext cx="554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Definition of diastolic heart failure</a:t>
            </a:r>
            <a:r>
              <a:rPr lang="en-GB" sz="2400">
                <a:solidFill>
                  <a:srgbClr val="CCFF99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5899586F-C712-4C58-B0F4-4E8B0C703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70026"/>
            <a:ext cx="89154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It is pathophysiological process characterized by symptoms and signs of congestive heart failure, which is caused by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increased filling resistance of ventricles and 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ncreased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intraventricular diastolic pressure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12C1748F-3F4E-4FD6-B0B6-4AA0C926A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3403600"/>
            <a:ext cx="474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Primary diastolic heart failure</a:t>
            </a:r>
            <a:endParaRPr lang="en-GB" sz="2400">
              <a:solidFill>
                <a:srgbClr val="CCFF99"/>
              </a:solidFill>
              <a:latin typeface="Tahoma" panose="020B0604030504040204" pitchFamily="34" charset="0"/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2F8B288D-1CD2-4238-9DFE-CAC41A7F1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6" y="3870326"/>
            <a:ext cx="7694735" cy="86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no signs and symptoms of systolic dysfunction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is present</a:t>
            </a:r>
            <a:endParaRPr lang="en-GB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! up to 40%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of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patients suffering from heart failure!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285B077D-BC4D-4C72-B991-A3001A14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5084763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Secondary diastolic heart failure</a:t>
            </a:r>
            <a:endParaRPr lang="en-GB" sz="2400" b="1">
              <a:solidFill>
                <a:srgbClr val="CCFF99"/>
              </a:solidFill>
              <a:latin typeface="Tahoma" panose="020B0604030504040204" pitchFamily="34" charset="0"/>
            </a:endParaRP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EBA7320A-503A-4E77-ACE6-17B7D9BBD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6" y="5661026"/>
            <a:ext cx="690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 diastolic dysfunction is the consequence of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primary</a:t>
            </a:r>
            <a:endParaRPr lang="en-GB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systolic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dysfunction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08" grpId="0" autoUpdateAnimBg="0"/>
      <p:bldP spid="21509" grpId="0" autoUpdateAnimBg="0"/>
      <p:bldP spid="21511" grpId="0" autoUpdateAnimBg="0"/>
      <p:bldP spid="2151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7C8DB68C-93A0-40D7-9C33-3D8F29691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38164"/>
            <a:ext cx="8839200" cy="884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Main causes and pathomechanisms of diastolic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 		 heart  failure</a:t>
            </a:r>
            <a:endParaRPr lang="en-GB" sz="2400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58E0235-9EE5-446F-92E6-1D9CCC821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1676400"/>
            <a:ext cx="7593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1.</a:t>
            </a:r>
            <a:r>
              <a:rPr lang="sk-SK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structural disorders</a:t>
            </a:r>
            <a:r>
              <a:rPr lang="en-GB" sz="24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</a:t>
            </a: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passive chamber stiffness</a:t>
            </a:r>
            <a:endParaRPr lang="en-GB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C70CDE2C-24C7-4BCE-839E-DE9D532C3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427289"/>
            <a:ext cx="6502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intramyocardial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endParaRPr lang="sk-SK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– e.g. myocardial fibrosis, amyloidosis,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hypertrophy, </a:t>
            </a:r>
            <a:endParaRPr lang="sk-SK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myocardial ischemia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...</a:t>
            </a:r>
            <a:endParaRPr lang="en-GB" sz="2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EE7675E1-BA7A-4995-860D-41AAB6CA5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3859213"/>
            <a:ext cx="61626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b) </a:t>
            </a:r>
            <a:r>
              <a:rPr lang="sk-SK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extramyocardial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– e.g. constrictive pericarditis</a:t>
            </a:r>
            <a:r>
              <a:rPr lang="en-GB" sz="26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A376113B-2E23-4B12-9B92-067967C37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4710114"/>
            <a:ext cx="821737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2. functional disorders</a:t>
            </a:r>
            <a:r>
              <a:rPr lang="en-GB" sz="20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relaxation  of chambers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e. g. </a:t>
            </a:r>
            <a:endParaRPr lang="sk-SK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myocardial ischemia, advanced hypertrophy of ventricles,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failing </a:t>
            </a:r>
            <a:endParaRPr lang="sk-SK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myocardium, asynchrony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in heart ventricle functions</a:t>
            </a:r>
            <a:r>
              <a:rPr lang="sk-SK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</a:t>
            </a:r>
            <a:endParaRPr lang="en-GB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3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A67AF13D-69F9-443A-8473-BE23EF4C4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0389"/>
            <a:ext cx="7970452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Causes and mechanism participating on impaired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		 ventricular relaxation</a:t>
            </a:r>
            <a:endParaRPr lang="en-GB" sz="24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3F0000DC-5940-427D-B37B-504E92C85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801813"/>
            <a:ext cx="68135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a)</a:t>
            </a:r>
            <a:r>
              <a:rPr lang="en-GB" sz="26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physiological changes</a:t>
            </a:r>
            <a:r>
              <a:rPr lang="en-GB" sz="20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 chamber relaxation 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due to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: </a:t>
            </a:r>
          </a:p>
          <a:p>
            <a:pPr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–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prolonged ventricular contraction 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Relaxation of ventricles is not impaired</a:t>
            </a:r>
            <a:r>
              <a:rPr lang="en-GB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sz="2400">
                <a:solidFill>
                  <a:srgbClr val="FFFF00"/>
                </a:solidFill>
                <a:latin typeface="Tahoma" panose="020B0604030504040204" pitchFamily="34" charset="0"/>
              </a:rPr>
              <a:t>!</a:t>
            </a:r>
            <a:endParaRPr lang="en-GB" sz="24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C619B5BA-8A29-4F28-8CCC-EB3C864C1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3875088"/>
            <a:ext cx="66992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b) pathological changes</a:t>
            </a:r>
            <a:r>
              <a:rPr lang="en-GB" sz="20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chamber relaxation 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due to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</a:t>
            </a:r>
            <a:endParaRPr lang="sk-SK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mpaired relaxation process</a:t>
            </a: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1C8F460C-2F38-4D52-8ACF-9405C728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92714"/>
            <a:ext cx="414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delayed relaxation (retarded)</a:t>
            </a:r>
            <a:endParaRPr lang="en-GB" sz="2000" b="1">
              <a:solidFill>
                <a:srgbClr val="00FFFF"/>
              </a:solidFill>
              <a:latin typeface="Tahoma" panose="020B0604030504040204" pitchFamily="34" charset="0"/>
            </a:endParaRP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FE464DD6-08F9-4FFD-B0F8-99909EC6E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5865813"/>
            <a:ext cx="4462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incomplete (slowed) relaxation</a:t>
            </a:r>
            <a:r>
              <a:rPr lang="en-GB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  <p:bldP spid="2355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79370886-6AE3-4927-A2EB-A48DC39EC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636588"/>
            <a:ext cx="6688138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Consequences of impaired ventricular relaxation</a:t>
            </a:r>
            <a:r>
              <a:rPr lang="en-GB" sz="2000" b="1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51D6E53D-E867-41B1-9375-0FEB77348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6" y="1298575"/>
            <a:ext cx="6937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sk-SK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filling of ventricles is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more dependent on diastasis </a:t>
            </a:r>
            <a:endParaRPr lang="sk-SK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and on</a:t>
            </a:r>
            <a:r>
              <a:rPr lang="sk-SK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the</a:t>
            </a:r>
            <a:r>
              <a:rPr lang="sk-SK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systole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of atrias than in healthy subjects</a:t>
            </a:r>
            <a:endParaRPr lang="en-GB" sz="20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843CACB2-875C-4722-9121-81661E625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311401"/>
            <a:ext cx="2903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ymptoms and signs:</a:t>
            </a: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D0DE78A4-33AF-4B91-BDCE-103F98169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6" y="2716214"/>
            <a:ext cx="697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exercise intolerance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=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early sign of diastolic failure</a:t>
            </a:r>
            <a:r>
              <a:rPr lang="en-GB" sz="20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8264C8F9-BA6E-4552-8DDE-60F9FA82E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1" y="3141664"/>
            <a:ext cx="5135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coronary blood flow during diastole</a:t>
            </a:r>
            <a:endParaRPr lang="en-GB" sz="20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9C36A13F-B689-4AFD-B8F4-A6FB32CA4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4119564"/>
            <a:ext cx="8066632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Causes and mechanisms involved in development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        of ventricular stiffness</a:t>
            </a:r>
            <a:endParaRPr lang="en-GB" sz="2400" b="1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129ACF73-9129-4759-A421-6681E05C6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5103813"/>
            <a:ext cx="744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ventricular compliance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= passive property of ventricle</a:t>
            </a:r>
            <a:r>
              <a:rPr lang="en-GB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1F2931C4-74D7-49AF-9BC6-5E899DCBC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03889"/>
            <a:ext cx="7785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Source of compliance: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cardiomyocytes and other 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types of cells 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the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heart tissue to stretching </a:t>
            </a:r>
            <a:endParaRPr lang="en-GB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  <p:bldP spid="24581" grpId="0" autoUpdateAnimBg="0"/>
      <p:bldP spid="24582" grpId="0" autoUpdateAnimBg="0"/>
      <p:bldP spid="24583" grpId="0" animBg="1" autoUpdateAnimBg="0"/>
      <p:bldP spid="24584" grpId="0" autoUpdateAnimBg="0"/>
      <p:bldP spid="2458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65267C12-B27B-4C31-90EB-288DCA3EE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639764"/>
            <a:ext cx="8359981" cy="91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entricular compliance is caused by structural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abnormalities </a:t>
            </a:r>
            <a:endParaRPr lang="sk-SK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localized in myocardium and in extramyocardial tissue</a:t>
            </a:r>
            <a:r>
              <a:rPr lang="en-GB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48C10935-5E0B-48B6-A786-EB88B16CE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290763"/>
            <a:ext cx="8667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a)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Intramyocardial causes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: myocardial fibrosis, hypertrophy of </a:t>
            </a:r>
            <a:endParaRPr lang="sk-SK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                                 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ventricular wall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restrictive cardiomyopathy</a:t>
            </a:r>
            <a:r>
              <a:rPr lang="en-GB">
                <a:solidFill>
                  <a:srgbClr val="00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6A3262E1-3F8C-4AB0-89F0-137542072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3494089"/>
            <a:ext cx="6410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b. Extramyocardial causes</a:t>
            </a:r>
            <a:r>
              <a:rPr lang="en-GB" sz="2000" b="1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: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constrictive pericarditis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</a:t>
            </a:r>
            <a:endParaRPr lang="en-GB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151DA0DE-110A-4459-B47B-73825D82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925" y="4437064"/>
            <a:ext cx="760657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The role of myocardial remodelling in genesis 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		 heart failure</a:t>
            </a:r>
            <a:endParaRPr lang="en-GB" sz="2400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8127039A-FF9A-451C-AF39-B61BA2A23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6" y="5373688"/>
            <a:ext cx="474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adaptive remodelling of the heart</a:t>
            </a:r>
            <a:r>
              <a:rPr lang="en-GB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EFAEE956-7895-4454-BFB4-837809736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5949951"/>
            <a:ext cx="4887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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pathologic remodelling of the heart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25605" grpId="0" animBg="1" autoUpdateAnimBg="0"/>
      <p:bldP spid="25606" grpId="0" autoUpdateAnimBg="0"/>
      <p:bldP spid="2560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BE22E20F-B432-4D61-89D0-9BFBE6E1C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208" y="519114"/>
            <a:ext cx="6607899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Main causes and mechanisms involved in </a:t>
            </a:r>
            <a:endParaRPr lang="sk-SK" sz="2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</a:t>
            </a:r>
            <a:r>
              <a:rPr lang="en-GB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pathological remodelation of the heart</a:t>
            </a:r>
            <a:endParaRPr lang="en-GB" sz="2400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B140082D-E20A-4BD3-9F1E-CF274191E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31938"/>
            <a:ext cx="748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1.Increased amount and size</a:t>
            </a:r>
            <a:r>
              <a:rPr lang="en-GB" sz="2000" b="1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of myocytes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=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hypertrophy</a:t>
            </a:r>
            <a:r>
              <a:rPr lang="en-GB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BD04563B-C390-4F54-8D23-EF438778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51064"/>
            <a:ext cx="6034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Due to: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volume and/or  pressure load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(excentric, concentric hypertrophy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9B026DB1-66FD-44CA-B8BC-A4D03ECE3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6" y="2943226"/>
            <a:ext cx="6157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 hormonal stimulation of cardiomyocytes by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norepinephrine, angiotenzine II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 endothelin...</a:t>
            </a:r>
            <a:endParaRPr lang="en-GB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4347BA76-FFD3-467D-9B74-643CF007A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33813"/>
            <a:ext cx="7367588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2. Increased 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%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of</a:t>
            </a: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non-myocyt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ic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cells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 myocardium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and 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their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influence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on structure and function of heart</a:t>
            </a:r>
            <a:r>
              <a:rPr lang="en-GB" sz="2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75B98B87-538E-4900-A991-DAD8FE516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4814889"/>
            <a:ext cx="8023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a.</a:t>
            </a:r>
            <a:r>
              <a:rPr lang="en-GB" sz="2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endothelial cells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–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endothelins :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mitogenic ability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stimulation growth of smooth muscle cells of vessels, fibroblasts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3899798F-E203-4003-AA44-7EE30D3E4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5824538"/>
            <a:ext cx="514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b.</a:t>
            </a:r>
            <a:r>
              <a:rPr lang="en-GB" sz="2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fibroblasts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-  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production of kolagens</a:t>
            </a:r>
            <a:r>
              <a:rPr lang="en-GB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autoUpdateAnimBg="0"/>
      <p:bldP spid="26629" grpId="0" autoUpdateAnimBg="0"/>
      <p:bldP spid="26630" grpId="0" autoUpdateAnimBg="0"/>
      <p:bldP spid="26631" grpId="0" autoUpdateAnimBg="0"/>
      <p:bldP spid="266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7FF82-9B0D-49D1-B0B9-12B81525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causes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B6E5-DEFD-4573-B0BA-3BDAC4C8E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Inability of Heart to Pump</a:t>
            </a:r>
          </a:p>
          <a:p>
            <a:r>
              <a:rPr lang="en-US" dirty="0"/>
              <a:t>Decreased Contractility of Myocardium</a:t>
            </a:r>
          </a:p>
          <a:p>
            <a:r>
              <a:rPr lang="en-US" dirty="0"/>
              <a:t>Diminished Coronary blood flow </a:t>
            </a:r>
          </a:p>
          <a:p>
            <a:r>
              <a:rPr lang="en-US" dirty="0"/>
              <a:t>Damaged Heart Valves</a:t>
            </a:r>
          </a:p>
          <a:p>
            <a:r>
              <a:rPr lang="en-US" dirty="0"/>
              <a:t>External Pressure around the heart </a:t>
            </a:r>
          </a:p>
          <a:p>
            <a:r>
              <a:rPr lang="en-US" dirty="0"/>
              <a:t>Vitamin B Deficiency </a:t>
            </a:r>
          </a:p>
          <a:p>
            <a:r>
              <a:rPr lang="en-US" dirty="0"/>
              <a:t>Primary </a:t>
            </a:r>
            <a:r>
              <a:rPr lang="en-US" dirty="0" err="1"/>
              <a:t>cordiac</a:t>
            </a:r>
            <a:r>
              <a:rPr lang="en-US" dirty="0"/>
              <a:t> muscle Diseases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6106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D4B9D-F6A1-447C-8CF6-1988ED800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ventricular Failure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70E21-B410-4E4E-B597-489E5D3BA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Ventricular Dysfunction </a:t>
            </a:r>
          </a:p>
          <a:p>
            <a:r>
              <a:rPr lang="en-US" dirty="0"/>
              <a:t>Arterial Hypertension </a:t>
            </a:r>
          </a:p>
          <a:p>
            <a:r>
              <a:rPr lang="en-US" dirty="0"/>
              <a:t>Inadequate left ventricular pumping ------Building up high pressure in left atrium ------back pressure transmitted to pulmonary veins and capillaries ------pulmonary congestion ------may produce Crepitation ---can be heard  by auscultation-------may lead to pulmonary edema----symptoms of Cough and Dyspnea ---this congestion is more in lying down posture than when sitting up ---breathing difficulty is also more during lying down position ----Orthopnea</a:t>
            </a:r>
          </a:p>
          <a:p>
            <a:r>
              <a:rPr lang="en-US" dirty="0"/>
              <a:t>Decreased blood flow to tissues ----Tissue Hypoxia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186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34EC-6469-4A21-BAA9-B1B0A6938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Ventricular failure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5975A-3F2B-4F79-91B1-51D2D12F8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ventricular dysfunction </a:t>
            </a:r>
          </a:p>
          <a:p>
            <a:r>
              <a:rPr lang="en-US" dirty="0"/>
              <a:t>More commonly secondary to an overload which may result from Mitral stenosis  or Parenchymal lung disease  ( Emphysema or Fibrosis)</a:t>
            </a:r>
          </a:p>
          <a:p>
            <a:r>
              <a:rPr lang="en-US" dirty="0"/>
              <a:t>Cor pulmonale </a:t>
            </a:r>
          </a:p>
          <a:p>
            <a:r>
              <a:rPr lang="en-US" dirty="0"/>
              <a:t>Right Ventricular  Failure ------Back Pressure in the Right Atrium and Systemic Veins -----Venous congestion ----Increased Jugular venous pressure ----Pedal Edema,  Ascites and Enlarged Liver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05371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3D80-36B5-4CAD-825A-0DF412473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Biventricular Cardiac Failure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C84BA-F24B-4292-9925-28FFAE335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left and Right ventricular failure ultimately becomes Biventricular </a:t>
            </a:r>
          </a:p>
          <a:p>
            <a:r>
              <a:rPr lang="en-US" dirty="0"/>
              <a:t>Left ventricular failure ------------Increase in left atrial Pressure ------------------------------------Increase in pulmonary capillary pressure --------------------Increase in Pulmonary arterial pressure ---------------------------------------------Right ventricular hypertrophy ---------------------------Right Ventricular Failure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7433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4BF2-2656-4833-9588-64EF5F83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Output cardiac Failure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E135B-1F77-4655-AEC6-F42101FE4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Paradoxical Situation </a:t>
            </a:r>
          </a:p>
          <a:p>
            <a:r>
              <a:rPr lang="en-US" dirty="0"/>
              <a:t>Left to right Shunt   tetralogy of Fallot -----Blood flows from the left side to right side --------out put of right ventricle is high -------eventually right ventricle fails </a:t>
            </a:r>
          </a:p>
          <a:p>
            <a:r>
              <a:rPr lang="en-US" dirty="0"/>
              <a:t>Hyperthyroidism   High metabolic rate -----increased blood flow to meet the enhanced requirements-----High Cardiac output -----Heart failure </a:t>
            </a:r>
          </a:p>
          <a:p>
            <a:r>
              <a:rPr lang="en-US" dirty="0"/>
              <a:t>Severe Anemia  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8900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491CE-88D2-4D0A-BF2E-63EA0731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464E8-2E4A-4D40-8318-1DA604D1C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left ventricular failure there are more symptoms but only sign is fine crepitation </a:t>
            </a:r>
          </a:p>
          <a:p>
            <a:r>
              <a:rPr lang="en-US" dirty="0"/>
              <a:t>Right ventricular failure  patient has raised jugular venous pressure, Prominent Jugular veins, hepatomegaly and edema but may not have any symptoms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8809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2C47-5D3B-434A-9F01-231AFC58C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ED4D9-B4BC-4554-A963-6AF9358B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Thanks 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57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55DD-BFE9-44CD-8690-64B56EAC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1E8F9-877A-460A-85FA-A0A1AA2FA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Resting cardiac output is 5 Lt/mts</a:t>
            </a:r>
          </a:p>
          <a:p>
            <a:r>
              <a:rPr lang="en-US" dirty="0"/>
              <a:t>Heavy exercise it can go up to 25lt/mts</a:t>
            </a:r>
          </a:p>
          <a:p>
            <a:r>
              <a:rPr lang="en-US" dirty="0"/>
              <a:t>Large reserve capacity </a:t>
            </a:r>
          </a:p>
          <a:p>
            <a:r>
              <a:rPr lang="en-US" dirty="0"/>
              <a:t>In early cardiac failure this reserve is utilized = compensation</a:t>
            </a:r>
          </a:p>
          <a:p>
            <a:r>
              <a:rPr lang="en-US" dirty="0"/>
              <a:t>Decompensation leads to clinical manifestations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678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4214-7B92-4568-A026-FD37E66E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43158-015B-449F-A036-8DECCCAF7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Adaptive mechanisms of the heart  to increased load</a:t>
            </a:r>
          </a:p>
          <a:p>
            <a:r>
              <a:rPr lang="en-US" dirty="0"/>
              <a:t> Frank - Starling mechanism</a:t>
            </a:r>
          </a:p>
          <a:p>
            <a:r>
              <a:rPr lang="en-US" dirty="0"/>
              <a:t>Ventricular hypertrophy</a:t>
            </a:r>
          </a:p>
          <a:p>
            <a:r>
              <a:rPr lang="en-US" dirty="0"/>
              <a:t>Increased mass of contractile elements strength of contraction</a:t>
            </a:r>
          </a:p>
          <a:p>
            <a:r>
              <a:rPr lang="en-US" dirty="0"/>
              <a:t>Increased sympathetic adrenergic activity</a:t>
            </a:r>
          </a:p>
          <a:p>
            <a:r>
              <a:rPr lang="en-US" dirty="0"/>
              <a:t>Increased HR, increased contractility</a:t>
            </a:r>
          </a:p>
          <a:p>
            <a:r>
              <a:rPr lang="en-US" dirty="0" err="1"/>
              <a:t>Incresed</a:t>
            </a:r>
            <a:r>
              <a:rPr lang="en-US" dirty="0"/>
              <a:t> activity of R–A–A system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938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>
            <a:extLst>
              <a:ext uri="{FF2B5EF4-FFF2-40B4-BE49-F238E27FC236}">
                <a16:creationId xmlns:a16="http://schemas.microsoft.com/office/drawing/2014/main" id="{ACAAF8B4-75BF-4DBA-A6EB-BCF977EF7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44" y="486569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Preload</a:t>
            </a:r>
            <a:endParaRPr lang="en-GB" sz="2400" b="1" dirty="0">
              <a:solidFill>
                <a:srgbClr val="00FF00"/>
              </a:solidFill>
              <a:latin typeface="Tahoma" panose="020B0604030504040204" pitchFamily="34" charset="0"/>
            </a:endParaRP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319BBD77-77ED-4FF2-8242-5EEE81FCA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1066800"/>
            <a:ext cx="8778875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Stretching the myocardial fibers during diastole by increasing end-diastolic volume </a:t>
            </a:r>
            <a:r>
              <a:rPr lang="sk-SK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sk-SK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sk-SK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force of contraction during systole = </a:t>
            </a:r>
            <a:r>
              <a:rPr lang="sk-SK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Starling´s law</a:t>
            </a:r>
            <a:endParaRPr lang="en-GB" sz="2000" b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E339DB6D-EDF7-468B-AD25-E730CF358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2514600"/>
            <a:ext cx="8855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preload</a:t>
            </a:r>
            <a:r>
              <a:rPr lang="sk-SK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= </a:t>
            </a:r>
            <a:r>
              <a:rPr lang="sk-SK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diastolic muscle sarcomere length leading to increased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tension in muscle  before its contraction </a:t>
            </a:r>
            <a:endParaRPr lang="en-GB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CDA06D90-98A0-441C-88AE-4EB74606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4" y="3500438"/>
            <a:ext cx="74247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venous return to the heart is important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 end-diastolic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000000"/>
                </a:solidFill>
                <a:latin typeface="Tahoma" panose="020B0604030504040204" pitchFamily="34" charset="0"/>
              </a:rPr>
              <a:t>   </a:t>
            </a:r>
            <a:r>
              <a:rPr lang="sk-SK" sz="2000" b="1">
                <a:solidFill>
                  <a:srgbClr val="FFFFFF"/>
                </a:solidFill>
                <a:latin typeface="Tahoma" panose="020B0604030504040204" pitchFamily="34" charset="0"/>
              </a:rPr>
              <a:t>volume is influenced </a:t>
            </a:r>
            <a:endParaRPr lang="en-GB" sz="20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10DB1A4C-36CC-43BF-8EC4-E3E82F576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4508500"/>
            <a:ext cx="828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stretching of the sarcomere maximises the number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of actin-myosin bridges responsible for development of force</a:t>
            </a: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CAB04607-9604-4F84-A478-59FFAF716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734050"/>
            <a:ext cx="483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optimal sarcomere length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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2.2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</a:t>
            </a: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06BF699-2B81-4C1D-93A9-F834EDF47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450850"/>
            <a:ext cx="3795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Myocardial contractility</a:t>
            </a:r>
            <a:endParaRPr lang="en-GB" sz="2400" b="1">
              <a:solidFill>
                <a:srgbClr val="00FF00"/>
              </a:solidFill>
              <a:latin typeface="Tahoma" panose="020B0604030504040204" pitchFamily="34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0CEF8B43-B874-4D71-A40C-35076B10E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1181101"/>
            <a:ext cx="7223125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Contractility of myocardium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endParaRPr lang="sk-SK" sz="20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C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hanges in 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ability of myocardium to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develop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force </a:t>
            </a:r>
            <a:endParaRPr lang="sk-SK" sz="2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by contraction that occur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s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independently on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changes</a:t>
            </a:r>
            <a:endParaRPr lang="sk-SK" sz="2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in myocardial fib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r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e length</a:t>
            </a:r>
            <a:endParaRPr lang="en-GB" sz="2000" b="1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01314658-83A3-443B-8348-64919612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2724150"/>
            <a:ext cx="7610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Mechanisms involved in changes of contractility</a:t>
            </a:r>
            <a:endParaRPr lang="en-GB" sz="2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28BE7222-5A4B-40B3-B56A-7161F3E49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43263"/>
            <a:ext cx="70754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amount of created cross-bridges in the  sarcomere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000000"/>
                </a:solidFill>
                <a:latin typeface="Tahoma" panose="020B0604030504040204" pitchFamily="34" charset="0"/>
              </a:rPr>
              <a:t> 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by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of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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 </a:t>
            </a:r>
            <a:r>
              <a:rPr lang="en-GB" sz="2000" b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++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</a:t>
            </a:r>
            <a:r>
              <a:rPr lang="en-GB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</a:t>
            </a:r>
            <a:endParaRPr lang="en-GB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3497DBC0-E265-4E56-BF55-AF69ACE1D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60814"/>
            <a:ext cx="6050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sk-SK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catecholamines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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</a:t>
            </a:r>
            <a:r>
              <a:rPr lang="en-GB" sz="2000" b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++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</a:t>
            </a:r>
            <a:r>
              <a:rPr lang="en-GB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contractility</a:t>
            </a: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DF68F88B-FE35-4A50-AA5E-4B3963642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494214"/>
            <a:ext cx="58416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inotropic drugs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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</a:t>
            </a:r>
            <a:r>
              <a:rPr lang="en-GB" sz="2000" b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++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</a:t>
            </a:r>
            <a:r>
              <a:rPr lang="en-GB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contractility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54781902-3FC3-4F05-AC06-249625C0C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32376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contractility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shifting the entire ventricular function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curve upward and to the left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777B96BC-62D5-41A2-A8A7-94266A0E3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5735639"/>
            <a:ext cx="7586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contractility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shifting the entire ventricular function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curve (hypoxia, acidosis) downward and 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to the righ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</a:t>
            </a: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utoUpdateAnimBg="0"/>
      <p:bldP spid="6149" grpId="0" autoUpdateAnimBg="0"/>
      <p:bldP spid="6151" grpId="0" autoUpdateAnimBg="0"/>
      <p:bldP spid="6152" grpId="0" autoUpdateAnimBg="0"/>
      <p:bldP spid="6153" grpId="0" autoUpdateAnimBg="0"/>
      <p:bldP spid="61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A757FB9F-12A5-4A2F-B5AB-F250E0251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127126"/>
            <a:ext cx="8382000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It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is expressed as tension which must be developed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in the wall of ventricles during systole to open the semilunar valve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s</a:t>
            </a:r>
            <a:r>
              <a:rPr lang="en-GB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and eject blood to</a:t>
            </a:r>
            <a:r>
              <a:rPr lang="sk-SK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aorta/pulmunary artery</a:t>
            </a:r>
            <a:endParaRPr lang="en-GB" sz="20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92150161-A482-4783-8D43-E7781C027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6" y="2411414"/>
            <a:ext cx="1776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Laplace law:</a:t>
            </a:r>
            <a:endParaRPr lang="en-GB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397B774C-CC55-4D55-AF43-9942E7573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4" y="3003551"/>
            <a:ext cx="7571303" cy="11387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rgbClr val="FF4A1F"/>
                </a:solidFill>
                <a:latin typeface="Tahoma" panose="020B0604030504040204" pitchFamily="34" charset="0"/>
              </a:rPr>
              <a:t>                      </a:t>
            </a:r>
            <a:r>
              <a:rPr lang="en-GB" sz="2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intraventricular pressure x radius of ventricle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wall tension = --------------------------------------------------------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           </a:t>
            </a:r>
            <a:r>
              <a:rPr lang="sk-SK" sz="24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</a:t>
            </a:r>
            <a:r>
              <a:rPr lang="en-GB" sz="24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sk-SK" sz="2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2 x</a:t>
            </a:r>
            <a:r>
              <a:rPr lang="en-GB" sz="2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ventricular wall thickness</a:t>
            </a:r>
            <a:r>
              <a:rPr lang="en-GB" sz="2400">
                <a:solidFill>
                  <a:srgbClr val="FF4A1F"/>
                </a:solidFill>
                <a:latin typeface="Tahoma" panose="020B0604030504040204" pitchFamily="34" charset="0"/>
              </a:rPr>
              <a:t> </a:t>
            </a:r>
            <a:endParaRPr lang="en-GB" sz="2400">
              <a:solidFill>
                <a:srgbClr val="FF4A1F"/>
              </a:solidFill>
              <a:latin typeface="Times New Roman" pitchFamily="18" charset="0"/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E3C8E7C0-7E46-45FC-8E47-094154591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4392614"/>
            <a:ext cx="81200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afterload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: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due to - elevation of arterial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resistance</a:t>
            </a:r>
            <a:endParaRPr lang="en-GB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-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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ventricular size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-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 intrathoracic pressure (loss of myocard)</a:t>
            </a: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90D10BEA-AF36-4AE5-9543-0233D0A6D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89589"/>
            <a:ext cx="5880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sk-SK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 </a:t>
            </a:r>
            <a:r>
              <a:rPr 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afterload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:</a:t>
            </a:r>
            <a:r>
              <a:rPr lang="en-GB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due to -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arterial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resistance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         </a:t>
            </a:r>
            <a:r>
              <a:rPr lang="en-GB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 myocardial hypertrophy</a:t>
            </a:r>
            <a:endParaRPr lang="sk-SK" sz="20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                          - </a:t>
            </a:r>
            <a:r>
              <a:rPr lang="sk-SK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sym typeface="Symbol" pitchFamily="18" charset="2"/>
              </a:rPr>
              <a:t> ventricular size</a:t>
            </a: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D88BFC63-A7D2-414E-8F17-6A2D1C3C2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450850"/>
            <a:ext cx="160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Afterload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utoUpdateAnimBg="0"/>
      <p:bldP spid="7173" grpId="0" animBg="1" autoUpdateAnimBg="0"/>
      <p:bldP spid="7174" grpId="0" autoUpdateAnimBg="0"/>
      <p:bldP spid="71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CFD7ADF-1827-4D63-ADDB-E3E39E863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085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Definition of the terms</a:t>
            </a:r>
            <a:endParaRPr lang="en-GB" sz="2400" b="1">
              <a:solidFill>
                <a:srgbClr val="00FF00"/>
              </a:solidFill>
              <a:latin typeface="Tahoma" panose="020B060403050404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1B6527E3-8977-42EB-81A7-C892DEEE9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1238251"/>
            <a:ext cx="8780463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Myocardial failure</a:t>
            </a:r>
            <a:r>
              <a:rPr lang="sk-SK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=</a:t>
            </a: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abnormalities reside in the </a:t>
            </a: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myocardium</a:t>
            </a: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and lead </a:t>
            </a:r>
            <a:endParaRPr lang="sk-SK" sz="20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                        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to </a:t>
            </a: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inability of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myocardium</a:t>
            </a: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to fulfill its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function</a:t>
            </a: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endParaRPr lang="en-GB" sz="20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5F615105-4B0F-4B67-8321-6B6769F2E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2849563"/>
            <a:ext cx="8740775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Circulatory failure</a:t>
            </a:r>
            <a:r>
              <a:rPr lang="en-GB" sz="2000" b="1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= </a:t>
            </a: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any abnormality of the circulation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                         responsible for the inadequacy in body</a:t>
            </a: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tissue</a:t>
            </a:r>
            <a:endParaRPr lang="sk-SK" sz="20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                       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perfusion, e.g. decreased blood volume, changes</a:t>
            </a: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                       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of vascular tone, heart </a:t>
            </a: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function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disorders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F0DBD29F-0376-4FE3-A609-D96CDAE5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4891089"/>
            <a:ext cx="8740775" cy="1157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Congestive heart failure</a:t>
            </a:r>
            <a:r>
              <a:rPr lang="en-GB" sz="2000" b="1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= clinical syndrome which is developed </a:t>
            </a:r>
            <a:endParaRPr lang="sk-SK" sz="20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                         </a:t>
            </a:r>
            <a:r>
              <a:rPr lang="en-GB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due to </a:t>
            </a: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accumulation of the blood in</a:t>
            </a: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front</a:t>
            </a:r>
            <a:endParaRPr lang="sk-SK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                                      </a:t>
            </a:r>
            <a:r>
              <a:rPr lang="en-GB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of the left or right parts  of the heart</a:t>
            </a:r>
            <a:endParaRPr lang="en-GB" sz="20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  <p:bldP spid="9220" grpId="0" animBg="1" autoUpdateAnimBg="0"/>
      <p:bldP spid="9221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2244</Words>
  <Application>Microsoft Office PowerPoint</Application>
  <PresentationFormat>Widescreen</PresentationFormat>
  <Paragraphs>307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Výchozí návrh</vt:lpstr>
      <vt:lpstr>Pathophysiology of Cardiac Failure </vt:lpstr>
      <vt:lpstr>Introduction and Definition</vt:lpstr>
      <vt:lpstr>Common causes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Left ventricular Failure </vt:lpstr>
      <vt:lpstr>Right Ventricular failure </vt:lpstr>
      <vt:lpstr>Biventricular Cardiac Failure </vt:lpstr>
      <vt:lpstr>High Output cardiac Failure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Pathophysiology of Cardiac Failure </dc:title>
  <dc:creator>abhinav verma</dc:creator>
  <cp:lastModifiedBy>abhinav verma</cp:lastModifiedBy>
  <cp:revision>14</cp:revision>
  <dcterms:created xsi:type="dcterms:W3CDTF">2020-04-30T11:19:38Z</dcterms:created>
  <dcterms:modified xsi:type="dcterms:W3CDTF">2020-04-30T16:12:45Z</dcterms:modified>
</cp:coreProperties>
</file>